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7" r:id="rId4"/>
    <p:sldId id="258" r:id="rId5"/>
    <p:sldId id="27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9" r:id="rId19"/>
    <p:sldId id="273" r:id="rId20"/>
    <p:sldId id="274" r:id="rId21"/>
    <p:sldId id="275" r:id="rId22"/>
    <p:sldId id="280" r:id="rId23"/>
    <p:sldId id="281" r:id="rId24"/>
    <p:sldId id="282" r:id="rId25"/>
    <p:sldId id="283" r:id="rId26"/>
    <p:sldId id="284" r:id="rId27"/>
    <p:sldId id="285" r:id="rId28"/>
    <p:sldId id="28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3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2417136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317014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57719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927D5A-36A4-4E77-AF2C-14C56F279AA8}"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151570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927D5A-36A4-4E77-AF2C-14C56F279AA8}" type="datetimeFigureOut">
              <a:rPr lang="en-US" smtClean="0"/>
              <a:t>5/12/2019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1753500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927D5A-36A4-4E77-AF2C-14C56F279AA8}" type="datetimeFigureOut">
              <a:rPr lang="en-US" smtClean="0"/>
              <a:t>5/12/2019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876042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927D5A-36A4-4E77-AF2C-14C56F279AA8}" type="datetimeFigureOut">
              <a:rPr lang="en-US" smtClean="0"/>
              <a:t>5/12/2019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535476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B927D5A-36A4-4E77-AF2C-14C56F279AA8}"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280530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B927D5A-36A4-4E77-AF2C-14C56F279AA8}" type="datetimeFigureOut">
              <a:rPr lang="en-US" smtClean="0"/>
              <a:t>5/12/2019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3367558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420014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35309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3927470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90146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3461623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2530133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927D5A-36A4-4E77-AF2C-14C56F279AA8}" type="datetimeFigureOut">
              <a:rPr lang="en-US" smtClean="0"/>
              <a:t>5/12/2019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6DBB8-9A6B-4C40-86F0-125097551832}" type="slidenum">
              <a:rPr lang="en-US" smtClean="0"/>
              <a:t>‹#›</a:t>
            </a:fld>
            <a:endParaRPr lang="en-US"/>
          </a:p>
        </p:txBody>
      </p:sp>
    </p:spTree>
    <p:extLst>
      <p:ext uri="{BB962C8B-B14F-4D97-AF65-F5344CB8AC3E}">
        <p14:creationId xmlns:p14="http://schemas.microsoft.com/office/powerpoint/2010/main" val="253374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927D5A-36A4-4E77-AF2C-14C56F279AA8}" type="datetimeFigureOut">
              <a:rPr lang="en-US" smtClean="0"/>
              <a:t>5/12/2019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046DBB8-9A6B-4C40-86F0-125097551832}" type="slidenum">
              <a:rPr lang="en-US" smtClean="0"/>
              <a:t>‹#›</a:t>
            </a:fld>
            <a:endParaRPr lang="en-US"/>
          </a:p>
        </p:txBody>
      </p:sp>
    </p:spTree>
    <p:extLst>
      <p:ext uri="{BB962C8B-B14F-4D97-AF65-F5344CB8AC3E}">
        <p14:creationId xmlns:p14="http://schemas.microsoft.com/office/powerpoint/2010/main" val="20322805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m/url?sa=i&amp;rct=j&amp;q=&amp;esrc=s&amp;source=images&amp;cd=&amp;ved=2ahUKEwjsiqGk45biAhVRJhoKHcymAXkQjRx6BAgBEAU&amp;url=https://www.marketing91.com/marketing-strategy-mcdonalds/&amp;psig=AOvVaw3zGChE5kJnUlyxSYQcs7MH&amp;ust=1557777250196253"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url?sa=i&amp;rct=j&amp;q=&amp;esrc=s&amp;source=images&amp;cd=&amp;ved=&amp;url=https://www.slideshare.net/aakashkhandelwal921/marketing-strategy-of-mcdonalds-in-india&amp;psig=AOvVaw3zGChE5kJnUlyxSYQcs7MH&amp;ust=1557777250196253"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slideshare.net/pridhavale/mcdonalds-marketing-strategies"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assignmentpoint.com/business/mcdonalds-strategic-marketing-mix.html"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69961" y="2583923"/>
            <a:ext cx="8877424" cy="2421831"/>
          </a:xfrm>
        </p:spPr>
        <p:txBody>
          <a:bodyPr>
            <a:normAutofit/>
          </a:bodyPr>
          <a:lstStyle/>
          <a:p>
            <a:pPr algn="ctr"/>
            <a:r>
              <a:rPr lang="en-US" dirty="0" smtClean="0">
                <a:latin typeface="Times New Roman" panose="02020603050405020304" pitchFamily="18" charset="0"/>
                <a:cs typeface="Times New Roman" panose="02020603050405020304" pitchFamily="18" charset="0"/>
              </a:rPr>
              <a:t>McDonalds </a:t>
            </a:r>
            <a:r>
              <a:rPr lang="en-US" dirty="0" smtClean="0">
                <a:latin typeface="Times New Roman" panose="02020603050405020304" pitchFamily="18" charset="0"/>
                <a:cs typeface="Times New Roman" panose="02020603050405020304" pitchFamily="18" charset="0"/>
              </a:rPr>
              <a:t>Company</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Name</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University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2652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9808" y="560388"/>
            <a:ext cx="9144000" cy="2387600"/>
          </a:xfrm>
        </p:spPr>
        <p:txBody>
          <a:bodyPr/>
          <a:lstStyle/>
          <a:p>
            <a:r>
              <a:rPr lang="en-US" dirty="0" smtClean="0">
                <a:latin typeface="Times New Roman" panose="02020603050405020304" pitchFamily="18" charset="0"/>
                <a:cs typeface="Times New Roman" panose="02020603050405020304" pitchFamily="18" charset="0"/>
              </a:rPr>
              <a:t>Section 1</a:t>
            </a:r>
            <a:endParaRPr lang="en-US" dirty="0">
              <a:latin typeface="Times New Roman" panose="02020603050405020304" pitchFamily="18" charset="0"/>
              <a:cs typeface="Times New Roman" panose="02020603050405020304" pitchFamily="18" charset="0"/>
            </a:endParaRPr>
          </a:p>
        </p:txBody>
      </p:sp>
      <p:sp>
        <p:nvSpPr>
          <p:cNvPr id="5" name="Subtitle 4"/>
          <p:cNvSpPr>
            <a:spLocks noGrp="1"/>
          </p:cNvSpPr>
          <p:nvPr>
            <p:ph type="subTitle" idx="1"/>
          </p:nvPr>
        </p:nvSpPr>
        <p:spPr>
          <a:xfrm>
            <a:off x="1579808" y="2947988"/>
            <a:ext cx="9144000" cy="1655762"/>
          </a:xfrm>
        </p:spPr>
        <p:txBody>
          <a:bodyPr/>
          <a:lstStyle/>
          <a:p>
            <a:r>
              <a:rPr lang="en-US" dirty="0" smtClean="0">
                <a:latin typeface="Times New Roman" panose="02020603050405020304" pitchFamily="18" charset="0"/>
                <a:cs typeface="Times New Roman" panose="02020603050405020304" pitchFamily="18" charset="0"/>
              </a:rPr>
              <a:t>Pricing Challenge</a:t>
            </a:r>
            <a:endParaRPr lang="en-US" dirty="0">
              <a:latin typeface="Times New Roman" panose="02020603050405020304" pitchFamily="18" charset="0"/>
              <a:cs typeface="Times New Roman" panose="02020603050405020304" pitchFamily="18" charset="0"/>
            </a:endParaRPr>
          </a:p>
        </p:txBody>
      </p:sp>
      <p:pic>
        <p:nvPicPr>
          <p:cNvPr id="4098" name="Picture 2" descr="Image result for mcdonald's marketing strateg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647" y="3437876"/>
            <a:ext cx="6000750"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61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1217" y="734096"/>
            <a:ext cx="10709856" cy="2476299"/>
          </a:xfrm>
        </p:spPr>
        <p:txBody>
          <a:bodyPr>
            <a:normAutofit/>
          </a:bodyPr>
          <a:lstStyle/>
          <a:p>
            <a:r>
              <a:rPr lang="en-US" sz="3600" dirty="0" smtClean="0">
                <a:latin typeface="Times New Roman" panose="02020603050405020304" pitchFamily="18" charset="0"/>
                <a:cs typeface="Times New Roman" panose="02020603050405020304" pitchFamily="18" charset="0"/>
              </a:rPr>
              <a:t>McDonalds company has been facing the challenge of pricing when penetrating into foreign markets.</a:t>
            </a:r>
            <a:br>
              <a:rPr lang="en-US" sz="3600" dirty="0" smtClean="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2387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1b. Pricing challenge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As the company ventures in other countries, the currency value changes.</a:t>
            </a:r>
          </a:p>
          <a:p>
            <a:r>
              <a:rPr lang="en-US" dirty="0" smtClean="0">
                <a:latin typeface="Times New Roman" panose="02020603050405020304" pitchFamily="18" charset="0"/>
                <a:cs typeface="Times New Roman" panose="02020603050405020304" pitchFamily="18" charset="0"/>
              </a:rPr>
              <a:t>McDonald ends up changing the pricing strategies to fit in other foreign markets.</a:t>
            </a:r>
          </a:p>
          <a:p>
            <a:r>
              <a:rPr lang="en-US" dirty="0" smtClean="0">
                <a:latin typeface="Times New Roman" panose="02020603050405020304" pitchFamily="18" charset="0"/>
                <a:cs typeface="Times New Roman" panose="02020603050405020304" pitchFamily="18" charset="0"/>
              </a:rPr>
              <a:t>The marketing department uses extra resources in evaluating the currency in the target markets (</a:t>
            </a:r>
            <a:r>
              <a:rPr lang="en-US" dirty="0" err="1" smtClean="0">
                <a:latin typeface="Times New Roman" panose="02020603050405020304" pitchFamily="18" charset="0"/>
                <a:cs typeface="Times New Roman" panose="02020603050405020304" pitchFamily="18" charset="0"/>
              </a:rPr>
              <a:t>Bahaudin</a:t>
            </a:r>
            <a:r>
              <a:rPr lang="en-US" dirty="0" smtClean="0">
                <a:latin typeface="Times New Roman" panose="02020603050405020304" pitchFamily="18" charset="0"/>
                <a:cs typeface="Times New Roman" panose="02020603050405020304" pitchFamily="18" charset="0"/>
              </a:rPr>
              <a:t>, 2007, p58).</a:t>
            </a:r>
          </a:p>
          <a:p>
            <a:endParaRPr lang="en-US" dirty="0"/>
          </a:p>
        </p:txBody>
      </p:sp>
    </p:spTree>
    <p:extLst>
      <p:ext uri="{BB962C8B-B14F-4D97-AF65-F5344CB8AC3E}">
        <p14:creationId xmlns:p14="http://schemas.microsoft.com/office/powerpoint/2010/main" val="84314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777" y="529934"/>
            <a:ext cx="3470361" cy="1087851"/>
          </a:xfrm>
        </p:spPr>
        <p:txBody>
          <a:bodyPr/>
          <a:lstStyle/>
          <a:p>
            <a:r>
              <a:rPr lang="en-US" dirty="0" smtClean="0">
                <a:latin typeface="Times New Roman" panose="02020603050405020304" pitchFamily="18" charset="0"/>
                <a:cs typeface="Times New Roman" panose="02020603050405020304" pitchFamily="18" charset="0"/>
              </a:rPr>
              <a:t>Section</a:t>
            </a:r>
            <a:r>
              <a:rPr lang="en-US" dirty="0" smtClean="0"/>
              <a:t> 2</a:t>
            </a:r>
            <a:endParaRPr lang="en-US" dirty="0"/>
          </a:p>
        </p:txBody>
      </p:sp>
      <p:sp>
        <p:nvSpPr>
          <p:cNvPr id="3" name="Subtitle 2"/>
          <p:cNvSpPr>
            <a:spLocks noGrp="1"/>
          </p:cNvSpPr>
          <p:nvPr>
            <p:ph type="subTitle" idx="1"/>
          </p:nvPr>
        </p:nvSpPr>
        <p:spPr>
          <a:xfrm>
            <a:off x="3786554" y="1588697"/>
            <a:ext cx="3763107" cy="931765"/>
          </a:xfrm>
        </p:spPr>
        <p:txBody>
          <a:bodyPr/>
          <a:lstStyle/>
          <a:p>
            <a:r>
              <a:rPr lang="en-US" dirty="0" smtClean="0">
                <a:latin typeface="Times New Roman" panose="02020603050405020304" pitchFamily="18" charset="0"/>
                <a:cs typeface="Times New Roman" panose="02020603050405020304" pitchFamily="18" charset="0"/>
              </a:rPr>
              <a:t>Analysis of the current situation</a:t>
            </a:r>
            <a:endParaRPr lang="en-US" dirty="0">
              <a:latin typeface="Times New Roman" panose="02020603050405020304" pitchFamily="18" charset="0"/>
              <a:cs typeface="Times New Roman" panose="02020603050405020304" pitchFamily="18" charset="0"/>
            </a:endParaRPr>
          </a:p>
        </p:txBody>
      </p:sp>
      <p:pic>
        <p:nvPicPr>
          <p:cNvPr id="3074" name="Picture 2" descr="Image result for mcdonald's marketing strateg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957" y="3326520"/>
            <a:ext cx="4759079" cy="2679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67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2a. Macro-environmental factors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Pricing strategy is the most affected by external factors.</a:t>
            </a:r>
          </a:p>
          <a:p>
            <a:r>
              <a:rPr lang="en-US" dirty="0" smtClean="0">
                <a:latin typeface="Times New Roman" panose="02020603050405020304" pitchFamily="18" charset="0"/>
                <a:cs typeface="Times New Roman" panose="02020603050405020304" pitchFamily="18" charset="0"/>
              </a:rPr>
              <a:t>The company faces external challenges due to its locations and operating in foreign countries. </a:t>
            </a:r>
          </a:p>
          <a:p>
            <a:r>
              <a:rPr lang="en-US" dirty="0" smtClean="0">
                <a:latin typeface="Times New Roman" panose="02020603050405020304" pitchFamily="18" charset="0"/>
                <a:cs typeface="Times New Roman" panose="02020603050405020304" pitchFamily="18" charset="0"/>
              </a:rPr>
              <a:t>Macro-environmental factors keep changing depending on influences from other States.</a:t>
            </a:r>
          </a:p>
          <a:p>
            <a:r>
              <a:rPr lang="en-US" dirty="0" smtClean="0">
                <a:latin typeface="Times New Roman" panose="02020603050405020304" pitchFamily="18" charset="0"/>
                <a:cs typeface="Times New Roman" panose="02020603050405020304" pitchFamily="18" charset="0"/>
              </a:rPr>
              <a:t>The marketing department uses extra resources in studying and analyzing changes in foreign markets.</a:t>
            </a:r>
          </a:p>
          <a:p>
            <a:pPr marL="0" indent="0">
              <a:buNone/>
            </a:pPr>
            <a:endParaRPr lang="en-US" dirty="0"/>
          </a:p>
        </p:txBody>
      </p:sp>
    </p:spTree>
    <p:extLst>
      <p:ext uri="{BB962C8B-B14F-4D97-AF65-F5344CB8AC3E}">
        <p14:creationId xmlns:p14="http://schemas.microsoft.com/office/powerpoint/2010/main" val="524121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2b. Economic consideration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The prices are regularly affected by the inflation and recession fluctuations in other states. </a:t>
            </a:r>
          </a:p>
          <a:p>
            <a:r>
              <a:rPr lang="en-US" dirty="0" smtClean="0">
                <a:latin typeface="Times New Roman" panose="02020603050405020304" pitchFamily="18" charset="0"/>
                <a:cs typeface="Times New Roman" panose="02020603050405020304" pitchFamily="18" charset="0"/>
              </a:rPr>
              <a:t>McDonald's faces economic challenges when trying to set fair prices in areas with different economic standards.</a:t>
            </a:r>
          </a:p>
          <a:p>
            <a:r>
              <a:rPr lang="en-US" dirty="0" smtClean="0">
                <a:latin typeface="Times New Roman" panose="02020603050405020304" pitchFamily="18" charset="0"/>
                <a:cs typeface="Times New Roman" panose="02020603050405020304" pitchFamily="18" charset="0"/>
              </a:rPr>
              <a:t>In most cases, the company has no power to change the economic factors in other countries.</a:t>
            </a:r>
          </a:p>
          <a:p>
            <a:r>
              <a:rPr lang="en-US" dirty="0" smtClean="0">
                <a:latin typeface="Times New Roman" panose="02020603050405020304" pitchFamily="18" charset="0"/>
                <a:cs typeface="Times New Roman" panose="02020603050405020304" pitchFamily="18" charset="0"/>
              </a:rPr>
              <a:t>For example, the United States currency value keeps changing, which affects most countries in setting exchange rates.</a:t>
            </a:r>
          </a:p>
          <a:p>
            <a:r>
              <a:rPr lang="en-US" dirty="0" smtClean="0">
                <a:latin typeface="Times New Roman" panose="02020603050405020304" pitchFamily="18" charset="0"/>
                <a:cs typeface="Times New Roman" panose="02020603050405020304" pitchFamily="18" charset="0"/>
              </a:rPr>
              <a:t>The tax scales affect the level of prices, where higher tax rates lead to high pricing.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7197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2c. Political, regulatory consideration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Any form of instability in political issues in foreign countries affects the prices of the products. For example, the company may be forced to lower prices in countries holding general elections due to peace instability.</a:t>
            </a:r>
          </a:p>
          <a:p>
            <a:r>
              <a:rPr lang="en-US" dirty="0" smtClean="0">
                <a:latin typeface="Times New Roman" panose="02020603050405020304" pitchFamily="18" charset="0"/>
                <a:cs typeface="Times New Roman" panose="02020603050405020304" pitchFamily="18" charset="0"/>
              </a:rPr>
              <a:t>The company invests in a lot of resources in trying to fit in the regulatory system of other countries.</a:t>
            </a:r>
          </a:p>
          <a:p>
            <a:r>
              <a:rPr lang="en-US" dirty="0" smtClean="0">
                <a:latin typeface="Times New Roman" panose="02020603050405020304" pitchFamily="18" charset="0"/>
                <a:cs typeface="Times New Roman" panose="02020603050405020304" pitchFamily="18" charset="0"/>
              </a:rPr>
              <a:t>The high cost of complying with the laws leads to the rise of price standards.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82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566" y="352246"/>
            <a:ext cx="10515600" cy="1325563"/>
          </a:xfrm>
        </p:spPr>
        <p:txBody>
          <a:bodyPr/>
          <a:lstStyle/>
          <a:p>
            <a:r>
              <a:rPr lang="en-US" dirty="0" smtClean="0">
                <a:latin typeface="Times New Roman" panose="02020603050405020304" pitchFamily="18" charset="0"/>
                <a:cs typeface="Times New Roman" panose="02020603050405020304" pitchFamily="18" charset="0"/>
              </a:rPr>
              <a:t>2d. Cultural/social consideration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McDonald's has been aiming at supplying its products to middle-class citizens in most countries.</a:t>
            </a:r>
          </a:p>
          <a:p>
            <a:r>
              <a:rPr lang="en-US" dirty="0" smtClean="0">
                <a:latin typeface="Times New Roman" panose="02020603050405020304" pitchFamily="18" charset="0"/>
                <a:cs typeface="Times New Roman" panose="02020603050405020304" pitchFamily="18" charset="0"/>
              </a:rPr>
              <a:t>The demand changes as more people move from lower-class level to the popular category.</a:t>
            </a:r>
          </a:p>
          <a:p>
            <a:r>
              <a:rPr lang="en-US" dirty="0" smtClean="0">
                <a:latin typeface="Times New Roman" panose="02020603050405020304" pitchFamily="18" charset="0"/>
                <a:cs typeface="Times New Roman" panose="02020603050405020304" pitchFamily="18" charset="0"/>
              </a:rPr>
              <a:t>The company adjusts the food menu against prices depending on the level of demand (Kane, 2016).</a:t>
            </a:r>
          </a:p>
          <a:p>
            <a:r>
              <a:rPr lang="en-US" dirty="0" smtClean="0">
                <a:latin typeface="Times New Roman" panose="02020603050405020304" pitchFamily="18" charset="0"/>
                <a:cs typeface="Times New Roman" panose="02020603050405020304" pitchFamily="18" charset="0"/>
              </a:rPr>
              <a:t>The level of hospitality and extra services demanded by people in some social classes require more resources, which makes the company adjust the prices to cover the extra costs.</a:t>
            </a:r>
          </a:p>
        </p:txBody>
      </p:sp>
    </p:spTree>
    <p:extLst>
      <p:ext uri="{BB962C8B-B14F-4D97-AF65-F5344CB8AC3E}">
        <p14:creationId xmlns:p14="http://schemas.microsoft.com/office/powerpoint/2010/main" val="154043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2e. Product review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Most of the products offered by the company are junk food.</a:t>
            </a:r>
          </a:p>
          <a:p>
            <a:r>
              <a:rPr lang="en-US" dirty="0" smtClean="0">
                <a:latin typeface="Times New Roman" panose="02020603050405020304" pitchFamily="18" charset="0"/>
                <a:cs typeface="Times New Roman" panose="02020603050405020304" pitchFamily="18" charset="0"/>
              </a:rPr>
              <a:t>Some customers raise their future health conditions due to the consumption of meals.</a:t>
            </a:r>
          </a:p>
          <a:p>
            <a:r>
              <a:rPr lang="en-US" dirty="0" smtClean="0">
                <a:latin typeface="Times New Roman" panose="02020603050405020304" pitchFamily="18" charset="0"/>
                <a:cs typeface="Times New Roman" panose="02020603050405020304" pitchFamily="18" charset="0"/>
              </a:rPr>
              <a:t>The products offered by the company meet the health standards in different countries.</a:t>
            </a:r>
          </a:p>
          <a:p>
            <a:r>
              <a:rPr lang="en-US" dirty="0" smtClean="0">
                <a:latin typeface="Times New Roman" panose="02020603050405020304" pitchFamily="18" charset="0"/>
                <a:cs typeface="Times New Roman" panose="02020603050405020304" pitchFamily="18" charset="0"/>
              </a:rPr>
              <a:t>Majority of the clients state that the quality of the products is always the best compared to other firms in the respective States.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8405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2f. Price Review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has been adjusting the prices in different counties depending on economic and social factors. </a:t>
            </a:r>
          </a:p>
          <a:p>
            <a:r>
              <a:rPr lang="en-US" dirty="0" smtClean="0">
                <a:latin typeface="Times New Roman" panose="02020603050405020304" pitchFamily="18" charset="0"/>
                <a:cs typeface="Times New Roman" panose="02020603050405020304" pitchFamily="18" charset="0"/>
              </a:rPr>
              <a:t>Since the company started penetrating in foreign markets, it has been trying to standardize the prices in all markets.</a:t>
            </a:r>
          </a:p>
          <a:p>
            <a:r>
              <a:rPr lang="en-US" dirty="0" smtClean="0">
                <a:latin typeface="Times New Roman" panose="02020603050405020304" pitchFamily="18" charset="0"/>
                <a:cs typeface="Times New Roman" panose="02020603050405020304" pitchFamily="18" charset="0"/>
              </a:rPr>
              <a:t>Recently, most customers seem to be content with the prices set.</a:t>
            </a:r>
          </a:p>
          <a:p>
            <a:r>
              <a:rPr lang="en-US" dirty="0" smtClean="0">
                <a:latin typeface="Times New Roman" panose="02020603050405020304" pitchFamily="18" charset="0"/>
                <a:cs typeface="Times New Roman" panose="02020603050405020304" pitchFamily="18" charset="0"/>
              </a:rPr>
              <a:t>The menus have been helping the customers in budgeting for their money depending on the prices indicated.</a:t>
            </a:r>
          </a:p>
        </p:txBody>
      </p:sp>
    </p:spTree>
    <p:extLst>
      <p:ext uri="{BB962C8B-B14F-4D97-AF65-F5344CB8AC3E}">
        <p14:creationId xmlns:p14="http://schemas.microsoft.com/office/powerpoint/2010/main" val="3933365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2g. Distribution review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has been doing n intensive distribution.</a:t>
            </a:r>
          </a:p>
          <a:p>
            <a:r>
              <a:rPr lang="en-US" dirty="0" smtClean="0">
                <a:latin typeface="Times New Roman" panose="02020603050405020304" pitchFamily="18" charset="0"/>
                <a:cs typeface="Times New Roman" panose="02020603050405020304" pitchFamily="18" charset="0"/>
              </a:rPr>
              <a:t>The prices of distributing the products in different locations are continuously reviewed to remain within the customer’s affordability.</a:t>
            </a:r>
          </a:p>
          <a:p>
            <a:r>
              <a:rPr lang="en-US" dirty="0" smtClean="0">
                <a:latin typeface="Times New Roman" panose="02020603050405020304" pitchFamily="18" charset="0"/>
                <a:cs typeface="Times New Roman" panose="02020603050405020304" pitchFamily="18" charset="0"/>
              </a:rPr>
              <a:t>The firm has introduced new mobile applications that make the food distribution easy to the customers.</a:t>
            </a:r>
          </a:p>
          <a:p>
            <a:r>
              <a:rPr lang="en-US" dirty="0" smtClean="0">
                <a:latin typeface="Times New Roman" panose="02020603050405020304" pitchFamily="18" charset="0"/>
                <a:cs typeface="Times New Roman" panose="02020603050405020304" pitchFamily="18" charset="0"/>
              </a:rPr>
              <a:t>The marketing department enhances consistency of distribution through continuous analysis of the products.</a:t>
            </a:r>
          </a:p>
          <a:p>
            <a:r>
              <a:rPr lang="en-US" dirty="0" smtClean="0">
                <a:latin typeface="Times New Roman" panose="02020603050405020304" pitchFamily="18" charset="0"/>
                <a:cs typeface="Times New Roman" panose="02020603050405020304" pitchFamily="18" charset="0"/>
              </a:rPr>
              <a:t>The company allocates enough resources in all departments to maintain its franchise reputation.</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6847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2h. Marketing Communications review</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involves an integrated market communication</a:t>
            </a:r>
          </a:p>
          <a:p>
            <a:r>
              <a:rPr lang="en-US" dirty="0" smtClean="0">
                <a:latin typeface="Times New Roman" panose="02020603050405020304" pitchFamily="18" charset="0"/>
                <a:cs typeface="Times New Roman" panose="02020603050405020304" pitchFamily="18" charset="0"/>
              </a:rPr>
              <a:t>The firm aims at building equity among all customers in all countries. </a:t>
            </a:r>
          </a:p>
          <a:p>
            <a:r>
              <a:rPr lang="en-US" dirty="0" smtClean="0">
                <a:latin typeface="Times New Roman" panose="02020603050405020304" pitchFamily="18" charset="0"/>
                <a:cs typeface="Times New Roman" panose="02020603050405020304" pitchFamily="18" charset="0"/>
              </a:rPr>
              <a:t>To reach out to customers in different locations, the marketing agents uses social media platforms to explain their products.</a:t>
            </a:r>
          </a:p>
          <a:p>
            <a:r>
              <a:rPr lang="en-US" dirty="0" smtClean="0">
                <a:latin typeface="Times New Roman" panose="02020603050405020304" pitchFamily="18" charset="0"/>
                <a:cs typeface="Times New Roman" panose="02020603050405020304" pitchFamily="18" charset="0"/>
              </a:rPr>
              <a:t>The company has segmented its market in three categories to determine the type of information to deliver to the different groups.</a:t>
            </a:r>
          </a:p>
          <a:p>
            <a:r>
              <a:rPr lang="en-US" dirty="0" smtClean="0">
                <a:latin typeface="Times New Roman" panose="02020603050405020304" pitchFamily="18" charset="0"/>
                <a:cs typeface="Times New Roman" panose="02020603050405020304" pitchFamily="18" charset="0"/>
              </a:rPr>
              <a:t>McDonald's also uses sales persons especially for children products to build their relationship.</a:t>
            </a:r>
          </a:p>
        </p:txBody>
      </p:sp>
    </p:spTree>
    <p:extLst>
      <p:ext uri="{BB962C8B-B14F-4D97-AF65-F5344CB8AC3E}">
        <p14:creationId xmlns:p14="http://schemas.microsoft.com/office/powerpoint/2010/main" val="336914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2i. Competitive analysis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emergence of a variety of food chains has made the company to reduce the prices continuously.</a:t>
            </a:r>
          </a:p>
          <a:p>
            <a:r>
              <a:rPr lang="en-US" dirty="0" smtClean="0">
                <a:latin typeface="Times New Roman" panose="02020603050405020304" pitchFamily="18" charset="0"/>
                <a:cs typeface="Times New Roman" panose="02020603050405020304" pitchFamily="18" charset="0"/>
              </a:rPr>
              <a:t>The firm is currently facing stiff competition compared to the past years.</a:t>
            </a:r>
          </a:p>
          <a:p>
            <a:r>
              <a:rPr lang="en-US" dirty="0" smtClean="0">
                <a:latin typeface="Times New Roman" panose="02020603050405020304" pitchFamily="18" charset="0"/>
                <a:cs typeface="Times New Roman" panose="02020603050405020304" pitchFamily="18" charset="0"/>
              </a:rPr>
              <a:t>The top-level managers also keep adjusting the pricing strategies to compete with foreign firms McDonald has been adding features to its products to attract new customers</a:t>
            </a:r>
          </a:p>
        </p:txBody>
      </p:sp>
    </p:spTree>
    <p:extLst>
      <p:ext uri="{BB962C8B-B14F-4D97-AF65-F5344CB8AC3E}">
        <p14:creationId xmlns:p14="http://schemas.microsoft.com/office/powerpoint/2010/main" val="849358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2j. Product market analysis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changes the product features according to the new tastes and preferences in other countries.</a:t>
            </a:r>
          </a:p>
          <a:p>
            <a:r>
              <a:rPr lang="en-US" dirty="0" smtClean="0">
                <a:latin typeface="Times New Roman" panose="02020603050405020304" pitchFamily="18" charset="0"/>
                <a:cs typeface="Times New Roman" panose="02020603050405020304" pitchFamily="18" charset="0"/>
              </a:rPr>
              <a:t>Each product has a different product cycle.</a:t>
            </a:r>
          </a:p>
          <a:p>
            <a:r>
              <a:rPr lang="en-US" dirty="0" smtClean="0">
                <a:latin typeface="Times New Roman" panose="02020603050405020304" pitchFamily="18" charset="0"/>
                <a:cs typeface="Times New Roman" panose="02020603050405020304" pitchFamily="18" charset="0"/>
              </a:rPr>
              <a:t>Despite the changes in demand, the company tries to maintain prices for maximum market growth (</a:t>
            </a:r>
            <a:r>
              <a:rPr lang="en-US" dirty="0" err="1" smtClean="0">
                <a:latin typeface="Times New Roman" panose="02020603050405020304" pitchFamily="18" charset="0"/>
                <a:cs typeface="Times New Roman" panose="02020603050405020304" pitchFamily="18" charset="0"/>
              </a:rPr>
              <a:t>Kraak</a:t>
            </a:r>
            <a:r>
              <a:rPr lang="en-US" dirty="0" smtClean="0">
                <a:latin typeface="Times New Roman" panose="02020603050405020304" pitchFamily="18" charset="0"/>
                <a:cs typeface="Times New Roman" panose="02020603050405020304" pitchFamily="18" charset="0"/>
              </a:rPr>
              <a:t>, 2019).</a:t>
            </a:r>
          </a:p>
          <a:p>
            <a:r>
              <a:rPr lang="en-US" dirty="0" smtClean="0">
                <a:latin typeface="Times New Roman" panose="02020603050405020304" pitchFamily="18" charset="0"/>
                <a:cs typeface="Times New Roman" panose="02020603050405020304" pitchFamily="18" charset="0"/>
              </a:rPr>
              <a:t>The firm ensures that the products are regularly reviewed to avoid losses and to increase capital.</a:t>
            </a:r>
          </a:p>
        </p:txBody>
      </p:sp>
    </p:spTree>
    <p:extLst>
      <p:ext uri="{BB962C8B-B14F-4D97-AF65-F5344CB8AC3E}">
        <p14:creationId xmlns:p14="http://schemas.microsoft.com/office/powerpoint/2010/main" val="24104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2k. SWOT analysis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Strengths- The price reduction strategy used by the company helps in dealing with economic risks.</a:t>
            </a:r>
          </a:p>
          <a:p>
            <a:r>
              <a:rPr lang="en-US" dirty="0" smtClean="0">
                <a:latin typeface="Times New Roman" panose="02020603050405020304" pitchFamily="18" charset="0"/>
                <a:cs typeface="Times New Roman" panose="02020603050405020304" pitchFamily="18" charset="0"/>
              </a:rPr>
              <a:t>The company also engage in charity and social responsibilities.</a:t>
            </a:r>
          </a:p>
          <a:p>
            <a:r>
              <a:rPr lang="en-US" dirty="0" smtClean="0">
                <a:latin typeface="Times New Roman" panose="02020603050405020304" pitchFamily="18" charset="0"/>
                <a:cs typeface="Times New Roman" panose="02020603050405020304" pitchFamily="18" charset="0"/>
              </a:rPr>
              <a:t>Weaknesses- The company faces the challenge of price competition with the up-coming food firms</a:t>
            </a:r>
          </a:p>
          <a:p>
            <a:r>
              <a:rPr lang="en-US" dirty="0" smtClean="0">
                <a:latin typeface="Times New Roman" panose="02020603050405020304" pitchFamily="18" charset="0"/>
                <a:cs typeface="Times New Roman" panose="02020603050405020304" pitchFamily="18" charset="0"/>
              </a:rPr>
              <a:t>Opportunities- Expansion of the firm to more countries can help in increasing the price margin.</a:t>
            </a:r>
          </a:p>
          <a:p>
            <a:r>
              <a:rPr lang="en-US" dirty="0" smtClean="0">
                <a:latin typeface="Times New Roman" panose="02020603050405020304" pitchFamily="18" charset="0"/>
                <a:cs typeface="Times New Roman" panose="02020603050405020304" pitchFamily="18" charset="0"/>
              </a:rPr>
              <a:t>Threats- With the increased competition in foreign countries, most competitive company are reducing their prices to generate more revenue (</a:t>
            </a:r>
            <a:r>
              <a:rPr lang="en-US" dirty="0" err="1" smtClean="0">
                <a:latin typeface="Times New Roman" panose="02020603050405020304" pitchFamily="18" charset="0"/>
                <a:cs typeface="Times New Roman" panose="02020603050405020304" pitchFamily="18" charset="0"/>
              </a:rPr>
              <a:t>Mondurailingam</a:t>
            </a:r>
            <a:r>
              <a:rPr lang="en-US" dirty="0" smtClean="0">
                <a:latin typeface="Times New Roman" panose="02020603050405020304" pitchFamily="18" charset="0"/>
                <a:cs typeface="Times New Roman" panose="02020603050405020304" pitchFamily="18" charset="0"/>
              </a:rPr>
              <a:t>, 2015, p50).</a:t>
            </a:r>
          </a:p>
          <a:p>
            <a:pPr marL="0" indent="0">
              <a:buNone/>
            </a:pPr>
            <a:endParaRPr lang="en-US" dirty="0"/>
          </a:p>
        </p:txBody>
      </p:sp>
    </p:spTree>
    <p:extLst>
      <p:ext uri="{BB962C8B-B14F-4D97-AF65-F5344CB8AC3E}">
        <p14:creationId xmlns:p14="http://schemas.microsoft.com/office/powerpoint/2010/main" val="3029764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2l. 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Based on reviews from the customers, the quality of the products is always the best compared to other companies.</a:t>
            </a:r>
          </a:p>
          <a:p>
            <a:r>
              <a:rPr lang="en-US" dirty="0" smtClean="0">
                <a:latin typeface="Times New Roman" panose="02020603050405020304" pitchFamily="18" charset="0"/>
                <a:cs typeface="Times New Roman" panose="02020603050405020304" pitchFamily="18" charset="0"/>
              </a:rPr>
              <a:t>The companies offer excellent services to the customers at reasonable rates.</a:t>
            </a:r>
          </a:p>
          <a:p>
            <a:r>
              <a:rPr lang="en-US" dirty="0" smtClean="0">
                <a:latin typeface="Times New Roman" panose="02020603050405020304" pitchFamily="18" charset="0"/>
                <a:cs typeface="Times New Roman" panose="02020603050405020304" pitchFamily="18" charset="0"/>
              </a:rPr>
              <a:t>The firm manages the stock appropriately to avoid shortage of demanded products.</a:t>
            </a:r>
          </a:p>
          <a:p>
            <a:r>
              <a:rPr lang="en-US" dirty="0" smtClean="0">
                <a:latin typeface="Times New Roman" panose="02020603050405020304" pitchFamily="18" charset="0"/>
                <a:cs typeface="Times New Roman" panose="02020603050405020304" pitchFamily="18" charset="0"/>
              </a:rPr>
              <a:t>The menu helps the customers to know the readily available products.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403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23268" y="422031"/>
            <a:ext cx="4431323" cy="1230924"/>
          </a:xfrm>
        </p:spPr>
        <p:txBody>
          <a:bodyPr/>
          <a:lstStyle/>
          <a:p>
            <a:r>
              <a:rPr lang="en-US" dirty="0" smtClean="0">
                <a:latin typeface="Times New Roman" panose="02020603050405020304" pitchFamily="18" charset="0"/>
                <a:cs typeface="Times New Roman" panose="02020603050405020304" pitchFamily="18" charset="0"/>
              </a:rPr>
              <a:t>Section 3</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563815" y="2611392"/>
            <a:ext cx="4790776" cy="647639"/>
          </a:xfrm>
        </p:spPr>
        <p:txBody>
          <a:bodyPr/>
          <a:lstStyle/>
          <a:p>
            <a:r>
              <a:rPr lang="en-US" dirty="0" smtClean="0">
                <a:latin typeface="Times New Roman" panose="02020603050405020304" pitchFamily="18" charset="0"/>
                <a:cs typeface="Times New Roman" panose="02020603050405020304" pitchFamily="18" charset="0"/>
              </a:rPr>
              <a:t>Alternative strategic marketing solutions</a:t>
            </a:r>
            <a:endParaRPr lang="en-US" dirty="0">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3238657" y="9266819"/>
            <a:ext cx="7335837" cy="0"/>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2050" name="Picture 2" descr="Image result for mcdonald's marketing strategy">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1415" y="3259031"/>
            <a:ext cx="4575119"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966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Changing the company’s name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can attract many customers by changing the global brand.</a:t>
            </a:r>
          </a:p>
          <a:p>
            <a:r>
              <a:rPr lang="en-US" dirty="0" smtClean="0">
                <a:latin typeface="Times New Roman" panose="02020603050405020304" pitchFamily="18" charset="0"/>
                <a:cs typeface="Times New Roman" panose="02020603050405020304" pitchFamily="18" charset="0"/>
              </a:rPr>
              <a:t>The company can also re-structure the value proposition to change the perception of some customers.</a:t>
            </a:r>
          </a:p>
          <a:p>
            <a:r>
              <a:rPr lang="en-US" dirty="0" smtClean="0">
                <a:latin typeface="Times New Roman" panose="02020603050405020304" pitchFamily="18" charset="0"/>
                <a:cs typeface="Times New Roman" panose="02020603050405020304" pitchFamily="18" charset="0"/>
              </a:rPr>
              <a:t>McDonald can also change its titles related to the food they offer, and provide more healthy food</a:t>
            </a:r>
            <a:r>
              <a:rPr lang="en-US" dirty="0" smtClean="0"/>
              <a:t>.</a:t>
            </a:r>
            <a:endParaRPr lang="en-US" dirty="0"/>
          </a:p>
        </p:txBody>
      </p:sp>
    </p:spTree>
    <p:extLst>
      <p:ext uri="{BB962C8B-B14F-4D97-AF65-F5344CB8AC3E}">
        <p14:creationId xmlns:p14="http://schemas.microsoft.com/office/powerpoint/2010/main" val="1360287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Acquire a new successful food chain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can place an offer to purchase one of the well-performing food chains to expand its market.</a:t>
            </a:r>
          </a:p>
          <a:p>
            <a:r>
              <a:rPr lang="en-US" dirty="0" smtClean="0">
                <a:latin typeface="Times New Roman" panose="02020603050405020304" pitchFamily="18" charset="0"/>
                <a:cs typeface="Times New Roman" panose="02020603050405020304" pitchFamily="18" charset="0"/>
              </a:rPr>
              <a:t> The firm can also look for other ready businesses for franchising, which is a way of reaching out to more customers.</a:t>
            </a:r>
          </a:p>
          <a:p>
            <a:r>
              <a:rPr lang="en-US" dirty="0" smtClean="0">
                <a:latin typeface="Times New Roman" panose="02020603050405020304" pitchFamily="18" charset="0"/>
                <a:cs typeface="Times New Roman" panose="02020603050405020304" pitchFamily="18" charset="0"/>
              </a:rPr>
              <a:t>Some of the food chains that the firm can consider include The Noodle &amp; Company and Potbelly Corporation.</a:t>
            </a:r>
          </a:p>
          <a:p>
            <a:r>
              <a:rPr lang="en-US" dirty="0" smtClean="0">
                <a:latin typeface="Times New Roman" panose="02020603050405020304" pitchFamily="18" charset="0"/>
                <a:cs typeface="Times New Roman" panose="02020603050405020304" pitchFamily="18" charset="0"/>
              </a:rPr>
              <a:t>The firms to be acquired must have trendy products.</a:t>
            </a:r>
          </a:p>
        </p:txBody>
      </p:sp>
    </p:spTree>
    <p:extLst>
      <p:ext uri="{BB962C8B-B14F-4D97-AF65-F5344CB8AC3E}">
        <p14:creationId xmlns:p14="http://schemas.microsoft.com/office/powerpoint/2010/main" val="2216999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Leverage the main capabilities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can control the main activities and create different units to cater to different needs.</a:t>
            </a:r>
          </a:p>
          <a:p>
            <a:r>
              <a:rPr lang="en-US" dirty="0" smtClean="0">
                <a:latin typeface="Times New Roman" panose="02020603050405020304" pitchFamily="18" charset="0"/>
                <a:cs typeface="Times New Roman" panose="02020603050405020304" pitchFamily="18" charset="0"/>
              </a:rPr>
              <a:t>The firm can also open new departments to deal with specialized products for better qualities.</a:t>
            </a:r>
          </a:p>
          <a:p>
            <a:r>
              <a:rPr lang="en-US" dirty="0" smtClean="0">
                <a:latin typeface="Times New Roman" panose="02020603050405020304" pitchFamily="18" charset="0"/>
                <a:cs typeface="Times New Roman" panose="02020603050405020304" pitchFamily="18" charset="0"/>
              </a:rPr>
              <a:t>McDonald's should also come up with ways of obtaining customers’ feedbacks to decide on areas of specialization.</a:t>
            </a:r>
            <a:endParaRPr lang="en-US" dirty="0"/>
          </a:p>
        </p:txBody>
      </p:sp>
    </p:spTree>
    <p:extLst>
      <p:ext uri="{BB962C8B-B14F-4D97-AF65-F5344CB8AC3E}">
        <p14:creationId xmlns:p14="http://schemas.microsoft.com/office/powerpoint/2010/main" val="4026144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05554" y="810213"/>
            <a:ext cx="4443046" cy="907931"/>
          </a:xfrm>
        </p:spPr>
        <p:txBody>
          <a:bodyPr/>
          <a:lstStyle/>
          <a:p>
            <a:r>
              <a:rPr lang="en-US" dirty="0" smtClean="0">
                <a:latin typeface="Times New Roman" panose="02020603050405020304" pitchFamily="18" charset="0"/>
                <a:cs typeface="Times New Roman" panose="02020603050405020304" pitchFamily="18" charset="0"/>
              </a:rPr>
              <a:t>Section 4</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322277" y="2210310"/>
            <a:ext cx="2920096" cy="1096899"/>
          </a:xfrm>
        </p:spPr>
        <p:txBody>
          <a:bodyPr/>
          <a:lstStyle/>
          <a:p>
            <a:r>
              <a:rPr lang="en-US" dirty="0" smtClean="0">
                <a:latin typeface="Times New Roman" panose="02020603050405020304" pitchFamily="18" charset="0"/>
                <a:cs typeface="Times New Roman" panose="02020603050405020304" pitchFamily="18" charset="0"/>
              </a:rPr>
              <a:t>Recommendations</a:t>
            </a:r>
            <a:endParaRPr lang="en-US" dirty="0">
              <a:latin typeface="Times New Roman" panose="02020603050405020304" pitchFamily="18" charset="0"/>
              <a:cs typeface="Times New Roman" panose="02020603050405020304" pitchFamily="18" charset="0"/>
            </a:endParaRPr>
          </a:p>
        </p:txBody>
      </p:sp>
      <p:sp>
        <p:nvSpPr>
          <p:cNvPr id="4" name="Rectangle 3"/>
          <p:cNvSpPr>
            <a:spLocks noChangeArrowheads="1"/>
          </p:cNvSpPr>
          <p:nvPr/>
        </p:nvSpPr>
        <p:spPr bwMode="auto">
          <a:xfrm>
            <a:off x="2427288" y="2884488"/>
            <a:ext cx="7335837" cy="0"/>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1026" name="Picture 2" descr="Image result for mcdonald's marketing strateg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9260" y="4050833"/>
            <a:ext cx="36957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819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4a. Acquire more successful food chains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Purchasing the already existing companies would be the best option for strategic marketing.</a:t>
            </a:r>
          </a:p>
          <a:p>
            <a:r>
              <a:rPr lang="en-US" dirty="0" smtClean="0">
                <a:latin typeface="Times New Roman" panose="02020603050405020304" pitchFamily="18" charset="0"/>
                <a:cs typeface="Times New Roman" panose="02020603050405020304" pitchFamily="18" charset="0"/>
              </a:rPr>
              <a:t>Instead of opening new branches to start new businesses, acquiring successful companies will reduce the cost of marketing.</a:t>
            </a:r>
          </a:p>
          <a:p>
            <a:r>
              <a:rPr lang="en-US" dirty="0" smtClean="0">
                <a:latin typeface="Times New Roman" panose="02020603050405020304" pitchFamily="18" charset="0"/>
                <a:cs typeface="Times New Roman" panose="02020603050405020304" pitchFamily="18" charset="0"/>
              </a:rPr>
              <a:t>Dealing with trendy firms will help the firm to deal with competition.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9457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4b. Product suggestion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should introduce new trendy products with new recipes.</a:t>
            </a:r>
          </a:p>
          <a:p>
            <a:r>
              <a:rPr lang="en-US" dirty="0" smtClean="0">
                <a:latin typeface="Times New Roman" panose="02020603050405020304" pitchFamily="18" charset="0"/>
                <a:cs typeface="Times New Roman" panose="02020603050405020304" pitchFamily="18" charset="0"/>
              </a:rPr>
              <a:t>For children’s products, McDonald should introduce more healthy food to protect their health.</a:t>
            </a:r>
          </a:p>
          <a:p>
            <a:r>
              <a:rPr lang="en-US" dirty="0" smtClean="0">
                <a:latin typeface="Times New Roman" panose="02020603050405020304" pitchFamily="18" charset="0"/>
                <a:cs typeface="Times New Roman" panose="02020603050405020304" pitchFamily="18" charset="0"/>
              </a:rPr>
              <a:t>The company should also introduce some new major products to meet the demands based on cultural preferences.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127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Pricing suggestions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should review the pricing strategies to succeed in the emerging competition</a:t>
            </a:r>
          </a:p>
          <a:p>
            <a:r>
              <a:rPr lang="en-US" dirty="0" smtClean="0">
                <a:latin typeface="Times New Roman" panose="02020603050405020304" pitchFamily="18" charset="0"/>
                <a:cs typeface="Times New Roman" panose="02020603050405020304" pitchFamily="18" charset="0"/>
              </a:rPr>
              <a:t>When opening new branches in foreign markets, the firm should use low prices as a penetration strategy.</a:t>
            </a:r>
          </a:p>
          <a:p>
            <a:r>
              <a:rPr lang="en-US" dirty="0" smtClean="0">
                <a:latin typeface="Times New Roman" panose="02020603050405020304" pitchFamily="18" charset="0"/>
                <a:cs typeface="Times New Roman" panose="02020603050405020304" pitchFamily="18" charset="0"/>
              </a:rPr>
              <a:t>For the new products introduced in the market, the company should avoid setting higher prices than its competitors.</a:t>
            </a:r>
          </a:p>
          <a:p>
            <a:r>
              <a:rPr lang="en-US" smtClean="0">
                <a:latin typeface="Times New Roman" panose="02020603050405020304" pitchFamily="18" charset="0"/>
                <a:cs typeface="Times New Roman" panose="02020603050405020304" pitchFamily="18" charset="0"/>
              </a:rPr>
              <a:t>The firm should also consider the extra costs in foreign nations like tax rates in setting prices to avoid losses.</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9598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Distribution Suggestions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company should look for more affordable logistics means of supplying the products.</a:t>
            </a:r>
          </a:p>
          <a:p>
            <a:r>
              <a:rPr lang="en-US" dirty="0" smtClean="0">
                <a:latin typeface="Times New Roman" panose="02020603050405020304" pitchFamily="18" charset="0"/>
                <a:cs typeface="Times New Roman" panose="02020603050405020304" pitchFamily="18" charset="0"/>
              </a:rPr>
              <a:t>The top-level management should allocate enough resources in the supply chain department to avoid delays.</a:t>
            </a:r>
          </a:p>
          <a:p>
            <a:r>
              <a:rPr lang="en-US" dirty="0" smtClean="0">
                <a:latin typeface="Times New Roman" panose="02020603050405020304" pitchFamily="18" charset="0"/>
                <a:cs typeface="Times New Roman" panose="02020603050405020304" pitchFamily="18" charset="0"/>
              </a:rPr>
              <a:t>The firm should review the supply chain strategies to cater for the new franchises.</a:t>
            </a:r>
          </a:p>
          <a:p>
            <a:r>
              <a:rPr lang="en-US" dirty="0" smtClean="0">
                <a:latin typeface="Times New Roman" panose="02020603050405020304" pitchFamily="18" charset="0"/>
                <a:cs typeface="Times New Roman" panose="02020603050405020304" pitchFamily="18" charset="0"/>
              </a:rPr>
              <a:t>All the relevant departments should collaborate to reach the set distribution targets.</a:t>
            </a:r>
          </a:p>
        </p:txBody>
      </p:sp>
    </p:spTree>
    <p:extLst>
      <p:ext uri="{BB962C8B-B14F-4D97-AF65-F5344CB8AC3E}">
        <p14:creationId xmlns:p14="http://schemas.microsoft.com/office/powerpoint/2010/main" val="4166699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Marketing communication suggestion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The marketing department should hold campaigns to emphasize on healthy eating to the customers.</a:t>
            </a:r>
          </a:p>
          <a:p>
            <a:r>
              <a:rPr lang="en-US" dirty="0" smtClean="0">
                <a:latin typeface="Times New Roman" panose="02020603050405020304" pitchFamily="18" charset="0"/>
                <a:cs typeface="Times New Roman" panose="02020603050405020304" pitchFamily="18" charset="0"/>
              </a:rPr>
              <a:t>The firm should also determine the target audience to ensure that information is tailored appropriately. </a:t>
            </a:r>
          </a:p>
          <a:p>
            <a:r>
              <a:rPr lang="en-US" dirty="0" smtClean="0">
                <a:latin typeface="Times New Roman" panose="02020603050405020304" pitchFamily="18" charset="0"/>
                <a:cs typeface="Times New Roman" panose="02020603050405020304" pitchFamily="18" charset="0"/>
              </a:rPr>
              <a:t>The marketing agents should ensure that they obtain health information from reliable sources to avoid misleading customers.</a:t>
            </a:r>
          </a:p>
          <a:p>
            <a:r>
              <a:rPr lang="en-US" dirty="0" smtClean="0">
                <a:latin typeface="Times New Roman" panose="02020603050405020304" pitchFamily="18" charset="0"/>
                <a:cs typeface="Times New Roman" panose="02020603050405020304" pitchFamily="18" charset="0"/>
              </a:rPr>
              <a:t>They should learn to give flexible information to the target market for the people to make the right decisions.</a:t>
            </a:r>
          </a:p>
          <a:p>
            <a:r>
              <a:rPr lang="en-US" dirty="0" smtClean="0">
                <a:latin typeface="Times New Roman" panose="02020603050405020304" pitchFamily="18" charset="0"/>
                <a:cs typeface="Times New Roman" panose="02020603050405020304" pitchFamily="18" charset="0"/>
              </a:rPr>
              <a:t>The firm should prove their points and message by providing statistical data.</a:t>
            </a: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3634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000" dirty="0" err="1">
                <a:latin typeface="Times New Roman" panose="02020603050405020304" pitchFamily="18" charset="0"/>
                <a:cs typeface="Times New Roman" panose="02020603050405020304" pitchFamily="18" charset="0"/>
              </a:rPr>
              <a:t>Mondurailingam</a:t>
            </a:r>
            <a:r>
              <a:rPr lang="en-US" sz="2000" dirty="0">
                <a:latin typeface="Times New Roman" panose="02020603050405020304" pitchFamily="18" charset="0"/>
                <a:cs typeface="Times New Roman" panose="02020603050405020304" pitchFamily="18" charset="0"/>
              </a:rPr>
              <a:t>, M., </a:t>
            </a:r>
            <a:r>
              <a:rPr lang="en-US" sz="2000" dirty="0" err="1">
                <a:latin typeface="Times New Roman" panose="02020603050405020304" pitchFamily="18" charset="0"/>
                <a:cs typeface="Times New Roman" panose="02020603050405020304" pitchFamily="18" charset="0"/>
              </a:rPr>
              <a:t>Jeyaseelan</a:t>
            </a:r>
            <a:r>
              <a:rPr lang="en-US" sz="2000" dirty="0">
                <a:latin typeface="Times New Roman" panose="02020603050405020304" pitchFamily="18" charset="0"/>
                <a:cs typeface="Times New Roman" panose="02020603050405020304" pitchFamily="18" charset="0"/>
              </a:rPr>
              <a:t>, V., &amp; </a:t>
            </a:r>
            <a:r>
              <a:rPr lang="en-US" sz="2000" dirty="0" err="1">
                <a:latin typeface="Times New Roman" panose="02020603050405020304" pitchFamily="18" charset="0"/>
                <a:cs typeface="Times New Roman" panose="02020603050405020304" pitchFamily="18" charset="0"/>
              </a:rPr>
              <a:t>Subramani</a:t>
            </a:r>
            <a:r>
              <a:rPr lang="en-US" sz="2000" dirty="0">
                <a:latin typeface="Times New Roman" panose="02020603050405020304" pitchFamily="18" charset="0"/>
                <a:cs typeface="Times New Roman" panose="02020603050405020304" pitchFamily="18" charset="0"/>
              </a:rPr>
              <a:t>, A. K. (2015). Comparative study on customer satisfaction towards KFC and McDonalds, Chennai. </a:t>
            </a:r>
            <a:r>
              <a:rPr lang="en-US" sz="2000" i="1" dirty="0">
                <a:latin typeface="Times New Roman" panose="02020603050405020304" pitchFamily="18" charset="0"/>
                <a:cs typeface="Times New Roman" panose="02020603050405020304" pitchFamily="18" charset="0"/>
              </a:rPr>
              <a:t>ZENITH International Journal of Multidisciplinary Research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5</a:t>
            </a:r>
            <a:r>
              <a:rPr lang="en-US" sz="2000" dirty="0">
                <a:latin typeface="Times New Roman" panose="02020603050405020304" pitchFamily="18" charset="0"/>
                <a:cs typeface="Times New Roman" panose="02020603050405020304" pitchFamily="18" charset="0"/>
              </a:rPr>
              <a:t>(6), 50-62</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Kane, G. C. (2016). How McDonalds cooked up more transparency. </a:t>
            </a:r>
            <a:r>
              <a:rPr lang="en-US" sz="2000" i="1" dirty="0">
                <a:latin typeface="Times New Roman" panose="02020603050405020304" pitchFamily="18" charset="0"/>
                <a:cs typeface="Times New Roman" panose="02020603050405020304" pitchFamily="18" charset="0"/>
              </a:rPr>
              <a:t>MIT Sloan management review</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57</a:t>
            </a:r>
            <a:r>
              <a:rPr lang="en-US" sz="2000" dirty="0">
                <a:latin typeface="Times New Roman" panose="02020603050405020304" pitchFamily="18" charset="0"/>
                <a:cs typeface="Times New Roman" panose="02020603050405020304" pitchFamily="18" charset="0"/>
              </a:rPr>
              <a:t>(2</a:t>
            </a:r>
            <a:r>
              <a:rPr lang="en-US" sz="2000" dirty="0" smtClean="0">
                <a:latin typeface="Times New Roman" panose="02020603050405020304" pitchFamily="18" charset="0"/>
                <a:cs typeface="Times New Roman" panose="02020603050405020304" pitchFamily="18" charset="0"/>
              </a:rPr>
              <a:t>).</a:t>
            </a:r>
          </a:p>
          <a:p>
            <a:r>
              <a:rPr lang="en-US" sz="2000" dirty="0" err="1">
                <a:latin typeface="Times New Roman" panose="02020603050405020304" pitchFamily="18" charset="0"/>
                <a:cs typeface="Times New Roman" panose="02020603050405020304" pitchFamily="18" charset="0"/>
              </a:rPr>
              <a:t>Kraak</a:t>
            </a:r>
            <a:r>
              <a:rPr lang="en-US" sz="2000" dirty="0">
                <a:latin typeface="Times New Roman" panose="02020603050405020304" pitchFamily="18" charset="0"/>
                <a:cs typeface="Times New Roman" panose="02020603050405020304" pitchFamily="18" charset="0"/>
              </a:rPr>
              <a:t>, V. I., </a:t>
            </a:r>
            <a:r>
              <a:rPr lang="en-US" sz="2000" dirty="0" err="1">
                <a:latin typeface="Times New Roman" panose="02020603050405020304" pitchFamily="18" charset="0"/>
                <a:cs typeface="Times New Roman" panose="02020603050405020304" pitchFamily="18" charset="0"/>
              </a:rPr>
              <a:t>Rincón</a:t>
            </a:r>
            <a:r>
              <a:rPr lang="en-US" sz="2000" dirty="0">
                <a:latin typeface="Times New Roman" panose="02020603050405020304" pitchFamily="18" charset="0"/>
                <a:cs typeface="Times New Roman" panose="02020603050405020304" pitchFamily="18" charset="0"/>
              </a:rPr>
              <a:t>‐Gallardo </a:t>
            </a:r>
            <a:r>
              <a:rPr lang="en-US" sz="2000" dirty="0" err="1">
                <a:latin typeface="Times New Roman" panose="02020603050405020304" pitchFamily="18" charset="0"/>
                <a:cs typeface="Times New Roman" panose="02020603050405020304" pitchFamily="18" charset="0"/>
              </a:rPr>
              <a:t>Patiño</a:t>
            </a:r>
            <a:r>
              <a:rPr lang="en-US" sz="2000" dirty="0">
                <a:latin typeface="Times New Roman" panose="02020603050405020304" pitchFamily="18" charset="0"/>
                <a:cs typeface="Times New Roman" panose="02020603050405020304" pitchFamily="18" charset="0"/>
              </a:rPr>
              <a:t>, S., &amp; Sacks, G. (2019). An accountability evaluation for the International Food &amp; Beverage Alliance's Global Policy on Marketing Communications to Children to reduce obesity: A narrative review to inform policy. </a:t>
            </a:r>
            <a:r>
              <a:rPr lang="en-US" sz="2000" i="1" dirty="0">
                <a:latin typeface="Times New Roman" panose="02020603050405020304" pitchFamily="18" charset="0"/>
                <a:cs typeface="Times New Roman" panose="02020603050405020304" pitchFamily="18" charset="0"/>
              </a:rPr>
              <a:t>Obesity Reviews</a:t>
            </a:r>
            <a:r>
              <a:rPr lang="en-US" dirty="0" smtClean="0"/>
              <a:t>.</a:t>
            </a:r>
          </a:p>
          <a:p>
            <a:r>
              <a:rPr lang="en-US" sz="2000" dirty="0" err="1" smtClean="0">
                <a:latin typeface="Times New Roman" panose="02020603050405020304" pitchFamily="18" charset="0"/>
                <a:cs typeface="Times New Roman" panose="02020603050405020304" pitchFamily="18" charset="0"/>
              </a:rPr>
              <a:t>Bahaudin</a:t>
            </a:r>
            <a:r>
              <a:rPr lang="en-US" sz="2000" dirty="0" smtClean="0">
                <a:latin typeface="Times New Roman" panose="02020603050405020304" pitchFamily="18" charset="0"/>
                <a:cs typeface="Times New Roman" panose="02020603050405020304" pitchFamily="18" charset="0"/>
              </a:rPr>
              <a:t>. G. M., (2007). McDonald’s Success Strategy and Global Expansion through Customer and Brand Loyalty. Pp55-66.</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70072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3193</TotalTime>
  <Words>1515</Words>
  <Application>Microsoft Office PowerPoint</Application>
  <PresentationFormat>Widescreen</PresentationFormat>
  <Paragraphs>120</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Times New Roman</vt:lpstr>
      <vt:lpstr>Trebuchet MS</vt:lpstr>
      <vt:lpstr>Wingdings 3</vt:lpstr>
      <vt:lpstr>Facet</vt:lpstr>
      <vt:lpstr>McDonalds Company Name University </vt:lpstr>
      <vt:lpstr>Section 1</vt:lpstr>
      <vt:lpstr>McDonalds company has been facing the challenge of pricing when penetrating into foreign markets. </vt:lpstr>
      <vt:lpstr>1b. Pricing challenge</vt:lpstr>
      <vt:lpstr>Section 2</vt:lpstr>
      <vt:lpstr>2a. Macro-environmental factors</vt:lpstr>
      <vt:lpstr>2b. Economic consideration</vt:lpstr>
      <vt:lpstr>2c. Political, regulatory consideration</vt:lpstr>
      <vt:lpstr>2d. Cultural/social consideration</vt:lpstr>
      <vt:lpstr>2e. Product review</vt:lpstr>
      <vt:lpstr>2f. Price Review</vt:lpstr>
      <vt:lpstr>2g. Distribution review</vt:lpstr>
      <vt:lpstr>2h. Marketing Communications review</vt:lpstr>
      <vt:lpstr>2i. Competitive analysis</vt:lpstr>
      <vt:lpstr>2j. Product market analysis </vt:lpstr>
      <vt:lpstr>2k. SWOT analysis</vt:lpstr>
      <vt:lpstr>2l. Conclusion</vt:lpstr>
      <vt:lpstr>Section 3</vt:lpstr>
      <vt:lpstr>Changing the company’s name</vt:lpstr>
      <vt:lpstr>Acquire a new successful food chain</vt:lpstr>
      <vt:lpstr>Leverage the main capabilities</vt:lpstr>
      <vt:lpstr>Section 4</vt:lpstr>
      <vt:lpstr>4a. Acquire more successful food chains</vt:lpstr>
      <vt:lpstr>4b. Product suggestion</vt:lpstr>
      <vt:lpstr>Pricing suggestions</vt:lpstr>
      <vt:lpstr>Distribution Suggestions</vt:lpstr>
      <vt:lpstr>Marketing communication suggestion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dc:title>
  <dc:creator>Windows User</dc:creator>
  <cp:lastModifiedBy>Windows User</cp:lastModifiedBy>
  <cp:revision>29</cp:revision>
  <dcterms:created xsi:type="dcterms:W3CDTF">2019-05-10T15:00:28Z</dcterms:created>
  <dcterms:modified xsi:type="dcterms:W3CDTF">2019-05-12T20:39:38Z</dcterms:modified>
</cp:coreProperties>
</file>